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58" r:id="rId2"/>
    <p:sldId id="259" r:id="rId3"/>
    <p:sldId id="260" r:id="rId4"/>
    <p:sldId id="262" r:id="rId5"/>
    <p:sldId id="267" r:id="rId6"/>
    <p:sldId id="269" r:id="rId7"/>
    <p:sldId id="273" r:id="rId8"/>
    <p:sldId id="268" r:id="rId9"/>
    <p:sldId id="263" r:id="rId10"/>
    <p:sldId id="274" r:id="rId11"/>
    <p:sldId id="275" r:id="rId12"/>
    <p:sldId id="276" r:id="rId13"/>
    <p:sldId id="261" r:id="rId14"/>
    <p:sldId id="257" r:id="rId15"/>
    <p:sldId id="277" r:id="rId16"/>
    <p:sldId id="264" r:id="rId17"/>
    <p:sldId id="265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1" r:id="rId31"/>
    <p:sldId id="270" r:id="rId32"/>
    <p:sldId id="266" r:id="rId33"/>
    <p:sldId id="290" r:id="rId3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88"/>
    <p:restoredTop sz="94696"/>
  </p:normalViewPr>
  <p:slideViewPr>
    <p:cSldViewPr snapToGrid="0">
      <p:cViewPr varScale="1">
        <p:scale>
          <a:sx n="105" d="100"/>
          <a:sy n="105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88A66-2EF8-4382-9A74-B2BE88CB432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EF803-F26B-43AB-9857-7058FE0F8E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5225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E3BD72-9978-4449-ACA2-C28E116B41BA}" type="slidenum">
              <a:rPr lang="en-TW" smtClean="0"/>
              <a:t>28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664077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48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1365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491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4000"/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3482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656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0408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9618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641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4061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3526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2425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A7FB9A7-D00B-4F33-92D0-CAEE6460C3D8}" type="datetimeFigureOut">
              <a:rPr lang="zh-TW" altLang="en-US" smtClean="0"/>
              <a:t>2021/6/14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B4B2701-BD64-4F0F-8AA8-A7C1CEB64E9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5255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7" Type="http://schemas.openxmlformats.org/officeDocument/2006/relationships/image" Target="../media/image33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jpg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g"/><Relationship Id="rId3" Type="http://schemas.openxmlformats.org/officeDocument/2006/relationships/image" Target="../media/image29.jpg"/><Relationship Id="rId7" Type="http://schemas.openxmlformats.org/officeDocument/2006/relationships/image" Target="../media/image4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jpg"/><Relationship Id="rId5" Type="http://schemas.openxmlformats.org/officeDocument/2006/relationships/image" Target="../media/image40.jpg"/><Relationship Id="rId4" Type="http://schemas.openxmlformats.org/officeDocument/2006/relationships/image" Target="../media/image39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3C723F-B218-4EEC-95F8-C8F9EC7E73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3"/>
            <a:ext cx="10058400" cy="2550778"/>
          </a:xfrm>
        </p:spPr>
        <p:txBody>
          <a:bodyPr>
            <a:normAutofit/>
          </a:bodyPr>
          <a:lstStyle/>
          <a:p>
            <a:r>
              <a:rPr lang="zh-TW" altLang="en-US" sz="4400" dirty="0"/>
              <a:t>資料科學導論期末報告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0570ED-F682-427C-A671-7DC91A203A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5348"/>
            <a:ext cx="9144000" cy="1828800"/>
          </a:xfrm>
        </p:spPr>
        <p:txBody>
          <a:bodyPr>
            <a:normAutofit fontScale="70000" lnSpcReduction="20000"/>
          </a:bodyPr>
          <a:lstStyle/>
          <a:p>
            <a:r>
              <a:rPr lang="zh-TW" altLang="en-US" sz="2800" b="1" dirty="0">
                <a:solidFill>
                  <a:schemeClr val="accent5">
                    <a:lumMod val="75000"/>
                  </a:schemeClr>
                </a:solidFill>
              </a:rPr>
              <a:t>降維工具實作 </a:t>
            </a:r>
            <a:r>
              <a:rPr lang="en-US" altLang="zh-TW" sz="2800" b="1" dirty="0">
                <a:solidFill>
                  <a:schemeClr val="accent5">
                    <a:lumMod val="75000"/>
                  </a:schemeClr>
                </a:solidFill>
              </a:rPr>
              <a:t>- </a:t>
            </a:r>
            <a:r>
              <a:rPr lang="zh-TW" altLang="en-US" sz="2800" b="1" dirty="0">
                <a:solidFill>
                  <a:schemeClr val="accent5">
                    <a:lumMod val="75000"/>
                  </a:schemeClr>
                </a:solidFill>
              </a:rPr>
              <a:t>以基因表現量資料為例</a:t>
            </a:r>
            <a:endParaRPr lang="en-US" altLang="zh-TW" sz="28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TW" altLang="en-US" dirty="0"/>
              <a:t>組名</a:t>
            </a:r>
            <a:r>
              <a:rPr lang="en-US" altLang="zh-TW" dirty="0"/>
              <a:t>:</a:t>
            </a:r>
            <a:r>
              <a:rPr lang="zh-TW" altLang="en-US" dirty="0"/>
              <a:t> 科科</a:t>
            </a:r>
            <a:endParaRPr lang="en-US" altLang="zh-TW" dirty="0"/>
          </a:p>
          <a:p>
            <a:r>
              <a:rPr lang="zh-TW" altLang="en-US" dirty="0"/>
              <a:t>組員</a:t>
            </a:r>
            <a:r>
              <a:rPr lang="en-US" altLang="zh-TW" dirty="0"/>
              <a:t>:</a:t>
            </a:r>
            <a:r>
              <a:rPr lang="zh-TW" altLang="en-US" dirty="0"/>
              <a:t>  生科</a:t>
            </a:r>
            <a:r>
              <a:rPr lang="en-US" altLang="zh-TW" dirty="0"/>
              <a:t>110 </a:t>
            </a:r>
            <a:r>
              <a:rPr lang="zh-TW" altLang="en-US" dirty="0"/>
              <a:t>林耿弘</a:t>
            </a:r>
            <a:endParaRPr lang="en-US" altLang="zh-TW" dirty="0"/>
          </a:p>
          <a:p>
            <a:r>
              <a:rPr lang="zh-TW" altLang="en-US" dirty="0"/>
              <a:t>          生科</a:t>
            </a:r>
            <a:r>
              <a:rPr lang="en-US" altLang="zh-TW" dirty="0"/>
              <a:t>110 </a:t>
            </a:r>
            <a:r>
              <a:rPr lang="zh-TW" altLang="en-US" dirty="0"/>
              <a:t>周治瑗</a:t>
            </a:r>
            <a:endParaRPr lang="en-US" altLang="zh-TW" dirty="0"/>
          </a:p>
          <a:p>
            <a:r>
              <a:rPr lang="zh-TW" altLang="en-US" dirty="0"/>
              <a:t>          生科</a:t>
            </a:r>
            <a:r>
              <a:rPr lang="en-US" altLang="zh-TW" dirty="0"/>
              <a:t>110</a:t>
            </a:r>
            <a:r>
              <a:rPr lang="zh-TW" altLang="en-US" dirty="0"/>
              <a:t> 蔡秉勳</a:t>
            </a:r>
          </a:p>
        </p:txBody>
      </p:sp>
    </p:spTree>
    <p:extLst>
      <p:ext uri="{BB962C8B-B14F-4D97-AF65-F5344CB8AC3E}">
        <p14:creationId xmlns:p14="http://schemas.microsoft.com/office/powerpoint/2010/main" val="2451726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965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045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66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368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Uniform Manifold Approximation and Projection (UMAP)</a:t>
            </a:r>
            <a:endParaRPr lang="zh-TW" altLang="en-US" sz="36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076" t="39096" r="32552" b="44391"/>
          <a:stretch/>
        </p:blipFill>
        <p:spPr>
          <a:xfrm>
            <a:off x="222888" y="2136515"/>
            <a:ext cx="11346111" cy="2547451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838200" y="5318449"/>
            <a:ext cx="5767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altLang="zh-TW" dirty="0"/>
              <a:t>ρ</a:t>
            </a:r>
            <a:r>
              <a:rPr lang="en-US" altLang="zh-TW" dirty="0" err="1"/>
              <a:t>i</a:t>
            </a:r>
            <a:r>
              <a:rPr lang="zh-TW" altLang="en-US" dirty="0"/>
              <a:t>： </a:t>
            </a:r>
            <a:r>
              <a:rPr lang="en-US" altLang="zh-TW" dirty="0"/>
              <a:t>Xi</a:t>
            </a:r>
            <a:r>
              <a:rPr lang="zh-TW" altLang="en-US" dirty="0"/>
              <a:t>與最近鄰居的距離</a:t>
            </a:r>
            <a:endParaRPr lang="en-US" altLang="zh-TW" dirty="0"/>
          </a:p>
          <a:p>
            <a:r>
              <a:rPr lang="en-US" altLang="zh-TW" dirty="0" err="1"/>
              <a:t>Mannifold</a:t>
            </a:r>
            <a:r>
              <a:rPr lang="zh-TW" altLang="en-US" dirty="0"/>
              <a:t>：歐幾里得空間中的曲線、曲面等概念的推廣</a:t>
            </a:r>
          </a:p>
        </p:txBody>
      </p:sp>
    </p:spTree>
    <p:extLst>
      <p:ext uri="{BB962C8B-B14F-4D97-AF65-F5344CB8AC3E}">
        <p14:creationId xmlns:p14="http://schemas.microsoft.com/office/powerpoint/2010/main" val="4195495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445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k-nearest neighbor(KNN) graph construction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544" t="45204" r="38943" b="30665"/>
          <a:stretch/>
        </p:blipFill>
        <p:spPr>
          <a:xfrm>
            <a:off x="697052" y="1986643"/>
            <a:ext cx="10201103" cy="369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872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2"/>
          <a:srcRect l="30612" t="18231" r="31429" b="17143"/>
          <a:stretch/>
        </p:blipFill>
        <p:spPr>
          <a:xfrm>
            <a:off x="6818363" y="1786986"/>
            <a:ext cx="4644877" cy="444821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Reconstruction in low-dimensional space</a:t>
            </a:r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352135" y="3826430"/>
            <a:ext cx="5334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 </a:t>
            </a:r>
            <a:r>
              <a:rPr lang="en-US" altLang="zh-TW" i="1" dirty="0"/>
              <a:t>a</a:t>
            </a:r>
            <a:r>
              <a:rPr lang="en-US" altLang="zh-TW" dirty="0"/>
              <a:t>≈1.93 and </a:t>
            </a:r>
            <a:r>
              <a:rPr lang="en-US" altLang="zh-TW" i="1" dirty="0"/>
              <a:t>b</a:t>
            </a:r>
            <a:r>
              <a:rPr lang="en-US" altLang="zh-TW" dirty="0"/>
              <a:t>≈0.79 for default UMAP </a:t>
            </a:r>
            <a:r>
              <a:rPr lang="en-US" altLang="zh-TW" dirty="0" err="1"/>
              <a:t>hyperparameters</a:t>
            </a:r>
            <a:endParaRPr lang="zh-TW" altLang="en-US" dirty="0"/>
          </a:p>
        </p:txBody>
      </p:sp>
      <p:pic>
        <p:nvPicPr>
          <p:cNvPr id="6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568" t="54902" r="58965" b="40585"/>
          <a:stretch/>
        </p:blipFill>
        <p:spPr>
          <a:xfrm>
            <a:off x="230742" y="2478987"/>
            <a:ext cx="2645808" cy="464238"/>
          </a:xfrm>
          <a:prstGeom prst="rect">
            <a:avLst/>
          </a:prstGeom>
        </p:spPr>
      </p:pic>
      <p:sp>
        <p:nvSpPr>
          <p:cNvPr id="8" name="AutoShape 4" descr="https://miro.medium.com/max/804/1*TYeZkYeVSoY_4jPkpBxOgA.png"/>
          <p:cNvSpPr>
            <a:spLocks noChangeAspect="1" noChangeArrowheads="1"/>
          </p:cNvSpPr>
          <p:nvPr/>
        </p:nvSpPr>
        <p:spPr bwMode="auto">
          <a:xfrm>
            <a:off x="155575" y="-144463"/>
            <a:ext cx="7728792" cy="7728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10" name="內容版面配置區 3"/>
          <p:cNvPicPr>
            <a:picLocks noChangeAspect="1"/>
          </p:cNvPicPr>
          <p:nvPr/>
        </p:nvPicPr>
        <p:blipFill rotWithShape="1">
          <a:blip r:embed="rId3"/>
          <a:srcRect l="42656" t="58955" r="34800" b="35335"/>
          <a:stretch/>
        </p:blipFill>
        <p:spPr>
          <a:xfrm>
            <a:off x="728760" y="2943225"/>
            <a:ext cx="4122904" cy="58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09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Binary cross entropy loss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790" t="49266" r="24924" b="43432"/>
          <a:stretch/>
        </p:blipFill>
        <p:spPr>
          <a:xfrm>
            <a:off x="0" y="2477277"/>
            <a:ext cx="9013424" cy="751114"/>
          </a:xfrm>
          <a:prstGeom prst="rect">
            <a:avLst/>
          </a:prstGeom>
        </p:spPr>
      </p:pic>
      <p:pic>
        <p:nvPicPr>
          <p:cNvPr id="5" name="內容版面配置區 3"/>
          <p:cNvPicPr>
            <a:picLocks noChangeAspect="1"/>
          </p:cNvPicPr>
          <p:nvPr/>
        </p:nvPicPr>
        <p:blipFill rotWithShape="1">
          <a:blip r:embed="rId2"/>
          <a:srcRect l="25790" t="69728" r="24924" b="25920"/>
          <a:stretch/>
        </p:blipFill>
        <p:spPr>
          <a:xfrm>
            <a:off x="1514669" y="3567305"/>
            <a:ext cx="9013424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845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28BE-0FC5-944D-B12E-621688006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3287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TW" b="1" dirty="0"/>
              <a:t>INTRODUCTION OF HYPERPARAMETERS IN UMAP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76A0B3-5155-EA4A-92BD-D30BCCAA4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2235200"/>
            <a:ext cx="104521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43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A0012F-31F3-4B8C-B6FD-B871839F0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373A3C"/>
                </a:solidFill>
                <a:effectLst/>
              </a:rPr>
              <a:t>Motivations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94CCAF-C035-4F82-8D35-2D4BCCFC5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</a:rPr>
              <a:t>UMAP</a:t>
            </a:r>
          </a:p>
          <a:p>
            <a:r>
              <a:rPr lang="zh-TW" altLang="en-US" dirty="0"/>
              <a:t>生物資訊常見的降維工具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t-SNE and UMAP</a:t>
            </a:r>
          </a:p>
          <a:p>
            <a:r>
              <a:rPr lang="en-US" altLang="zh-TW" dirty="0"/>
              <a:t>Nuclear pore complexes (NPCs)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AF5C10A-3AB1-44B8-A9C4-EFA3EC01C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955" y="3429000"/>
            <a:ext cx="7868089" cy="266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7649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BA5D60C-5D23-4B8A-B489-61466128AA5F}"/>
              </a:ext>
            </a:extLst>
          </p:cNvPr>
          <p:cNvSpPr/>
          <p:nvPr/>
        </p:nvSpPr>
        <p:spPr>
          <a:xfrm>
            <a:off x="1073426" y="1441174"/>
            <a:ext cx="10267122" cy="5466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05844-34D2-F448-AFE2-D88266F68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9056"/>
            <a:ext cx="10515600" cy="57104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TW" dirty="0">
                <a:highlight>
                  <a:srgbClr val="FFFF00"/>
                </a:highlight>
              </a:rPr>
              <a:t>• n_neighbors</a:t>
            </a:r>
            <a:br>
              <a:rPr lang="en-TW" dirty="0"/>
            </a:br>
            <a:r>
              <a:rPr lang="en-TW" dirty="0"/>
              <a:t>		- the number of neighbors</a:t>
            </a:r>
            <a:br>
              <a:rPr lang="en-TW" dirty="0"/>
            </a:br>
            <a:r>
              <a:rPr lang="en-TW" dirty="0"/>
              <a:t>		- balance local v.s. global structure</a:t>
            </a:r>
            <a:br>
              <a:rPr lang="en-TW" dirty="0"/>
            </a:br>
            <a:r>
              <a:rPr lang="en-TW" dirty="0"/>
              <a:t>		- range from 2 to 200</a:t>
            </a:r>
          </a:p>
          <a:p>
            <a:pPr marL="0" indent="0">
              <a:buNone/>
            </a:pPr>
            <a:r>
              <a:rPr lang="en-TW" dirty="0">
                <a:highlight>
                  <a:srgbClr val="FFFF00"/>
                </a:highlight>
              </a:rPr>
              <a:t>•min_dist</a:t>
            </a:r>
            <a:br>
              <a:rPr lang="en-TW" dirty="0"/>
            </a:br>
            <a:r>
              <a:rPr lang="en-TW" dirty="0"/>
              <a:t>		- minimum distance to apart points</a:t>
            </a:r>
            <a:br>
              <a:rPr lang="en-TW" dirty="0"/>
            </a:br>
            <a:r>
              <a:rPr lang="en-TW" dirty="0"/>
              <a:t>		- compactness of all points distribution</a:t>
            </a:r>
            <a:br>
              <a:rPr lang="en-TW" dirty="0"/>
            </a:br>
            <a:r>
              <a:rPr lang="en-TW" dirty="0"/>
              <a:t>		- range from 0.0 to 0.99</a:t>
            </a:r>
          </a:p>
          <a:p>
            <a:pPr marL="0" indent="0">
              <a:buNone/>
            </a:pPr>
            <a:r>
              <a:rPr lang="en-TW" dirty="0">
                <a:highlight>
                  <a:srgbClr val="FFFF00"/>
                </a:highlight>
              </a:rPr>
              <a:t>• n_components</a:t>
            </a:r>
            <a:br>
              <a:rPr lang="en-TW" dirty="0"/>
            </a:br>
            <a:r>
              <a:rPr lang="en-TW" dirty="0"/>
              <a:t>		- determine dimensionality of reduced dimensions</a:t>
            </a:r>
            <a:br>
              <a:rPr lang="en-TW" dirty="0"/>
            </a:br>
            <a:r>
              <a:rPr lang="en-TW" dirty="0"/>
              <a:t>		- usually set as 1 or 3</a:t>
            </a:r>
          </a:p>
          <a:p>
            <a:pPr marL="0" indent="0">
              <a:buNone/>
            </a:pPr>
            <a:r>
              <a:rPr lang="en-TW" dirty="0">
                <a:highlight>
                  <a:srgbClr val="FFFF00"/>
                </a:highlight>
              </a:rPr>
              <a:t>• metric</a:t>
            </a:r>
            <a:br>
              <a:rPr lang="en-TW" dirty="0"/>
            </a:br>
            <a:r>
              <a:rPr lang="en-TW" dirty="0"/>
              <a:t>		- enclidean, manhattan, chebyshev, minkowski, canberra, </a:t>
            </a:r>
            <a:br>
              <a:rPr lang="en-TW" dirty="0"/>
            </a:br>
            <a:r>
              <a:rPr lang="en-TW" dirty="0"/>
              <a:t>		  braycurtis, haversine, mahalanobis, cosine, hamming…</a:t>
            </a:r>
          </a:p>
        </p:txBody>
      </p:sp>
    </p:spTree>
    <p:extLst>
      <p:ext uri="{BB962C8B-B14F-4D97-AF65-F5344CB8AC3E}">
        <p14:creationId xmlns:p14="http://schemas.microsoft.com/office/powerpoint/2010/main" val="35499099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7CA73-B7D9-3C4B-9491-F3CFB65D5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767" y="2627070"/>
            <a:ext cx="11692466" cy="1325563"/>
          </a:xfrm>
        </p:spPr>
        <p:txBody>
          <a:bodyPr/>
          <a:lstStyle/>
          <a:p>
            <a:pPr algn="ctr"/>
            <a:r>
              <a:rPr lang="en-TW" b="1" dirty="0"/>
              <a:t>UMAP IMPLEMENTATION AND INTERPRETATION</a:t>
            </a:r>
          </a:p>
        </p:txBody>
      </p:sp>
    </p:spTree>
    <p:extLst>
      <p:ext uri="{BB962C8B-B14F-4D97-AF65-F5344CB8AC3E}">
        <p14:creationId xmlns:p14="http://schemas.microsoft.com/office/powerpoint/2010/main" val="791716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28D9B59-F77E-4046-9D03-4D2D1BB7C6B3}"/>
              </a:ext>
            </a:extLst>
          </p:cNvPr>
          <p:cNvSpPr/>
          <p:nvPr/>
        </p:nvSpPr>
        <p:spPr>
          <a:xfrm>
            <a:off x="0" y="-4129"/>
            <a:ext cx="1080655" cy="6862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985820-F520-3746-AD85-D4A706FB33B8}"/>
              </a:ext>
            </a:extLst>
          </p:cNvPr>
          <p:cNvSpPr txBox="1"/>
          <p:nvPr/>
        </p:nvSpPr>
        <p:spPr>
          <a:xfrm>
            <a:off x="144722" y="2138462"/>
            <a:ext cx="677108" cy="25769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TW" sz="3200" dirty="0">
                <a:solidFill>
                  <a:schemeClr val="bg1"/>
                </a:solidFill>
              </a:rPr>
              <a:t>n_neighbors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3C716B-C2B2-7C4C-8191-40135184D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196" y="0"/>
            <a:ext cx="3710514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9A023C-38FC-C44F-8E79-1E2B6A25E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710" y="0"/>
            <a:ext cx="3684776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AC5B07-8E27-E640-9851-8DA5D4F33A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1486" y="-4129"/>
            <a:ext cx="3710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15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B43CE7E-2629-3B4C-A7B9-344965FCDA82}"/>
              </a:ext>
            </a:extLst>
          </p:cNvPr>
          <p:cNvSpPr/>
          <p:nvPr/>
        </p:nvSpPr>
        <p:spPr>
          <a:xfrm>
            <a:off x="0" y="-4129"/>
            <a:ext cx="1080655" cy="6862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87BA67-D06E-964F-A741-DF1DC3EA9148}"/>
              </a:ext>
            </a:extLst>
          </p:cNvPr>
          <p:cNvSpPr txBox="1"/>
          <p:nvPr/>
        </p:nvSpPr>
        <p:spPr>
          <a:xfrm>
            <a:off x="144722" y="2138462"/>
            <a:ext cx="677108" cy="25769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TW" sz="3200" dirty="0">
                <a:solidFill>
                  <a:schemeClr val="bg1"/>
                </a:solidFill>
              </a:rPr>
              <a:t>n_neighbors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44812F-FFD7-234D-8746-BB9B72EF6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540" y="0"/>
            <a:ext cx="3736432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4213DC-E170-0047-9136-FC152E578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972" y="0"/>
            <a:ext cx="3710514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82B08D9-A8A0-614B-9968-3D216445F7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1486" y="0"/>
            <a:ext cx="3710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186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599002A-5E27-5F40-8B99-D96AADC05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9930" y="365125"/>
            <a:ext cx="6443870" cy="1325563"/>
          </a:xfrm>
        </p:spPr>
        <p:txBody>
          <a:bodyPr>
            <a:normAutofit/>
          </a:bodyPr>
          <a:lstStyle/>
          <a:p>
            <a:pPr algn="ctr"/>
            <a:r>
              <a:rPr lang="en-TW" sz="4000" dirty="0"/>
              <a:t>Cluster results mapping to tissue classifications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36B0CCD-95C2-EE4B-9CD3-622653CC1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7591" y="71525"/>
            <a:ext cx="3889248" cy="67149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2D7D8AE-E973-F141-9437-24864B322CE3}"/>
                  </a:ext>
                </a:extLst>
              </p:cNvPr>
              <p:cNvSpPr txBox="1"/>
              <p:nvPr/>
            </p:nvSpPr>
            <p:spPr>
              <a:xfrm>
                <a:off x="5638800" y="2043113"/>
                <a:ext cx="5715000" cy="41726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TW" sz="2400" dirty="0"/>
                  <a:t>Percentage</a:t>
                </a:r>
              </a:p>
              <a:p>
                <a:r>
                  <a:rPr lang="en-TW" sz="2400" dirty="0"/>
                  <a:t> </a:t>
                </a:r>
              </a:p>
              <a:p>
                <a:r>
                  <a:rPr lang="en-TW" sz="2400" dirty="0"/>
                  <a:t>	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𝑡𝑖𝑠𝑠𝑢𝑒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𝑎𝑛𝑑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𝑚𝑎𝑖𝑛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𝑐𝑙𝑢𝑠𝑡𝑒𝑟</m:t>
                            </m:r>
                          </m:e>
                        </m:d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𝑡𝑖𝑠𝑠𝑢𝑒</m:t>
                            </m:r>
                          </m:e>
                        </m:d>
                      </m:den>
                    </m:f>
                  </m:oMath>
                </a14:m>
                <a:endParaRPr lang="en-US" sz="2400" b="0" dirty="0"/>
              </a:p>
              <a:p>
                <a:r>
                  <a:rPr lang="en-TW" sz="2400" dirty="0"/>
                  <a:t>	</a:t>
                </a:r>
              </a:p>
              <a:p>
                <a:r>
                  <a:rPr lang="en-TW" sz="2400" dirty="0"/>
                  <a:t>	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𝑐𝑙𝑢𝑠𝑡𝑒𝑟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𝑠𝑖𝑧𝑒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𝑡𝑖𝑠𝑠𝑢𝑒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𝑠𝑖𝑧𝑒</m:t>
                        </m:r>
                      </m:den>
                    </m:f>
                  </m:oMath>
                </a14:m>
                <a:endParaRPr lang="en-US" sz="2400" b="0" dirty="0"/>
              </a:p>
              <a:p>
                <a:endParaRPr lang="en-TW" sz="2400" dirty="0"/>
              </a:p>
              <a:p>
                <a:endParaRPr lang="en-TW" sz="2400" dirty="0"/>
              </a:p>
              <a:p>
                <a:r>
                  <a:rPr lang="en-TW" sz="2400" dirty="0"/>
                  <a:t>- To get the relationship between clustering results and tissue, we use boxplot to show the quantile.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2D7D8AE-E973-F141-9437-24864B322C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8800" y="2043113"/>
                <a:ext cx="5715000" cy="4172681"/>
              </a:xfrm>
              <a:prstGeom prst="rect">
                <a:avLst/>
              </a:prstGeom>
              <a:blipFill>
                <a:blip r:embed="rId3"/>
                <a:stretch>
                  <a:fillRect l="-1778" t="-1216" b="-2432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5E47141C-6ACD-1F46-B4BA-843C2BD46D85}"/>
              </a:ext>
            </a:extLst>
          </p:cNvPr>
          <p:cNvSpPr/>
          <p:nvPr/>
        </p:nvSpPr>
        <p:spPr>
          <a:xfrm>
            <a:off x="4034045" y="71525"/>
            <a:ext cx="671513" cy="67149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1474219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34154-80DC-E14E-A9E2-6776F5CB6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TW" sz="4000" dirty="0"/>
              <a:t>Cluster results mapping to tissue classifications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110AA3-08F4-F843-993C-9D68A5265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00" y="1722620"/>
            <a:ext cx="3600000" cy="22766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71EA40-976F-FF43-8F7E-8EBE76E88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800" y="1690688"/>
            <a:ext cx="3600000" cy="23404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3E4BA9A-D500-0746-9CBA-6336278BE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800" y="1690688"/>
            <a:ext cx="3600000" cy="234047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DE1729A-CBC0-E44C-A41D-A77454AFC8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800" y="3997077"/>
            <a:ext cx="3600000" cy="234047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EECDEB7-7238-4545-A9B7-4AF819B2D3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3800" y="3997077"/>
            <a:ext cx="3600000" cy="234047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E61B1BB-0CC7-2B46-9D14-DB82641F58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3800" y="3997077"/>
            <a:ext cx="3600000" cy="234047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8BD002B8-75E6-7A47-8145-768724D237C7}"/>
              </a:ext>
            </a:extLst>
          </p:cNvPr>
          <p:cNvSpPr/>
          <p:nvPr/>
        </p:nvSpPr>
        <p:spPr>
          <a:xfrm>
            <a:off x="5254929" y="1722620"/>
            <a:ext cx="137049" cy="1359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08610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1A4D245-CADF-6349-8C30-668F19CD58C7}"/>
              </a:ext>
            </a:extLst>
          </p:cNvPr>
          <p:cNvSpPr/>
          <p:nvPr/>
        </p:nvSpPr>
        <p:spPr>
          <a:xfrm>
            <a:off x="0" y="-4129"/>
            <a:ext cx="1080655" cy="686212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4A8A95-85D3-9446-A080-66B0F586E36A}"/>
              </a:ext>
            </a:extLst>
          </p:cNvPr>
          <p:cNvSpPr txBox="1"/>
          <p:nvPr/>
        </p:nvSpPr>
        <p:spPr>
          <a:xfrm>
            <a:off x="144722" y="2138462"/>
            <a:ext cx="677108" cy="25769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TW" sz="3200" dirty="0">
                <a:solidFill>
                  <a:schemeClr val="bg1"/>
                </a:solidFill>
              </a:rPr>
              <a:t>min_dist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402833-6878-8F42-B07E-726E44A16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788" y="0"/>
            <a:ext cx="371409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2C339C-4BFF-C24A-8077-07AD350E5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78" y="0"/>
            <a:ext cx="371409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76E06A-4E7A-E34B-9522-27392EF8E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1968" y="-4129"/>
            <a:ext cx="3740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6712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D76FCFB-2C50-BE4A-97DF-6446C31AD80B}"/>
              </a:ext>
            </a:extLst>
          </p:cNvPr>
          <p:cNvSpPr/>
          <p:nvPr/>
        </p:nvSpPr>
        <p:spPr>
          <a:xfrm>
            <a:off x="0" y="-4129"/>
            <a:ext cx="1080655" cy="686212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BFB259-B6A0-5048-AC6E-D3F78E3B8F32}"/>
              </a:ext>
            </a:extLst>
          </p:cNvPr>
          <p:cNvSpPr txBox="1"/>
          <p:nvPr/>
        </p:nvSpPr>
        <p:spPr>
          <a:xfrm>
            <a:off x="144722" y="2138462"/>
            <a:ext cx="677108" cy="25769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TW" sz="3200" dirty="0">
                <a:solidFill>
                  <a:schemeClr val="bg1"/>
                </a:solidFill>
              </a:rPr>
              <a:t>min_dist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5C97EA-474F-2E45-AD1D-940A247B4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012" y="0"/>
            <a:ext cx="3680996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F20089-0F8A-E44F-AC21-127806A30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008" y="0"/>
            <a:ext cx="3680996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05E864E-4038-F842-8FC5-DE6D1F35A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1004" y="0"/>
            <a:ext cx="36809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824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34154-80DC-E14E-A9E2-6776F5CB6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TW" sz="4000" dirty="0"/>
              <a:t>Cluster results mapping to tissue classifications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20C583-71BE-DF4D-9FB5-95FF70A45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800" y="1690688"/>
            <a:ext cx="3600000" cy="23404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7E12831-CB42-C541-BC1C-DE83A431F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800" y="1690688"/>
            <a:ext cx="3600000" cy="23404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2EE825B-8AC9-8F4B-BDFD-7C391BFBA9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800" y="4031158"/>
            <a:ext cx="3600000" cy="23404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DA2B7D4-9A50-AF4A-8E64-F2773F3664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800" y="1690688"/>
            <a:ext cx="3600000" cy="234047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43BB483-2CE1-F142-81F3-4E4BA0FABC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3800" y="4031158"/>
            <a:ext cx="3600000" cy="23404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1FA6B8E-3A85-454A-A154-24AEA24837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53800" y="4031158"/>
            <a:ext cx="3600000" cy="23404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D0CB29F-7759-1945-BC04-66734D3A31F5}"/>
              </a:ext>
            </a:extLst>
          </p:cNvPr>
          <p:cNvSpPr/>
          <p:nvPr/>
        </p:nvSpPr>
        <p:spPr>
          <a:xfrm>
            <a:off x="5254929" y="1722620"/>
            <a:ext cx="137049" cy="1359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34348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544BD-3C72-9F41-93A1-EC570ADD8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Optimized hyperparameters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39D650-24D4-9B45-B803-506B48D9B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800473"/>
            <a:ext cx="10515600" cy="2401641"/>
          </a:xfrm>
        </p:spPr>
      </p:pic>
    </p:spTree>
    <p:extLst>
      <p:ext uri="{BB962C8B-B14F-4D97-AF65-F5344CB8AC3E}">
        <p14:creationId xmlns:p14="http://schemas.microsoft.com/office/powerpoint/2010/main" val="2202813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C53D31-6328-4C40-990D-5B54CA74A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Statement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BF084A-34D6-4720-AB13-1659B8B29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altLang="zh-TW" b="1" dirty="0"/>
              <a:t>Are nuclear pore complexes (NPCs) tissue-specific?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Input: gene expression of different tissues data</a:t>
            </a:r>
          </a:p>
          <a:p>
            <a:r>
              <a:rPr lang="en-US" altLang="zh-TW" dirty="0"/>
              <a:t>Output: UMAP 2D scatter plot</a:t>
            </a:r>
          </a:p>
          <a:p>
            <a:pPr marL="0" indent="0">
              <a:buNone/>
            </a:pPr>
            <a:r>
              <a:rPr lang="en-US" altLang="zh-TW" sz="2300" dirty="0"/>
              <a:t>	</a:t>
            </a:r>
            <a:r>
              <a:rPr lang="en-US" altLang="zh-TW" sz="1300" dirty="0"/>
              <a:t>sample1(gene1, gene2…, gene31)</a:t>
            </a:r>
          </a:p>
          <a:p>
            <a:pPr marL="0" indent="0">
              <a:buNone/>
            </a:pPr>
            <a:r>
              <a:rPr lang="en-US" altLang="zh-TW" sz="1300" dirty="0"/>
              <a:t>	sample2(gene1, gene2…, gene31)</a:t>
            </a:r>
          </a:p>
          <a:p>
            <a:pPr marL="0" indent="0">
              <a:buNone/>
            </a:pPr>
            <a:r>
              <a:rPr lang="en-US" altLang="zh-TW" sz="1300" dirty="0"/>
              <a:t>	…</a:t>
            </a:r>
          </a:p>
          <a:p>
            <a:pPr marL="0" indent="0">
              <a:buNone/>
            </a:pPr>
            <a:r>
              <a:rPr lang="en-US" altLang="zh-TW" sz="1300" dirty="0"/>
              <a:t>	(</a:t>
            </a:r>
            <a:r>
              <a:rPr lang="zh-TW" altLang="en-US" sz="1300" dirty="0"/>
              <a:t>降維</a:t>
            </a:r>
            <a:r>
              <a:rPr lang="en-US" altLang="zh-TW" sz="1300" dirty="0"/>
              <a:t>)</a:t>
            </a:r>
            <a:r>
              <a:rPr lang="en-US" altLang="zh-TW" sz="1300" dirty="0">
                <a:latin typeface="王漢宗顏楷體繁" panose="02000500000000000000" pitchFamily="2" charset="-120"/>
                <a:ea typeface="王漢宗顏楷體繁" panose="02000500000000000000" pitchFamily="2" charset="-120"/>
              </a:rPr>
              <a:t>→</a:t>
            </a:r>
            <a:endParaRPr lang="en-US" altLang="zh-TW" sz="1300" dirty="0"/>
          </a:p>
          <a:p>
            <a:pPr marL="0" indent="0">
              <a:buNone/>
            </a:pPr>
            <a:r>
              <a:rPr lang="en-US" altLang="zh-TW" sz="1300" dirty="0"/>
              <a:t>	sample1(Dimention1, Dimention2)</a:t>
            </a:r>
          </a:p>
          <a:p>
            <a:pPr marL="0" indent="0">
              <a:buNone/>
            </a:pPr>
            <a:r>
              <a:rPr lang="en-US" altLang="zh-TW" sz="1300" dirty="0"/>
              <a:t>	sample2(Dimention1, Dimention2)</a:t>
            </a:r>
          </a:p>
          <a:p>
            <a:pPr marL="0" indent="0">
              <a:buNone/>
            </a:pPr>
            <a:r>
              <a:rPr lang="en-US" altLang="zh-TW" sz="1200" dirty="0"/>
              <a:t>	…</a:t>
            </a:r>
          </a:p>
          <a:p>
            <a:r>
              <a:rPr lang="en-US" altLang="zh-TW" dirty="0"/>
              <a:t>Problem extension: Compare PCA, t-SNE, UMAP</a:t>
            </a:r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0FAC615-0D5F-4C26-BDFB-3D406B64C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7754" y="2491754"/>
            <a:ext cx="3963015" cy="400112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FAE12C6-E96B-41F9-A5A3-94C2C3CF4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2880" y="0"/>
            <a:ext cx="2907268" cy="252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0738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5C7B2-773D-634A-99BA-3C1AFEDC9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Results</a:t>
            </a:r>
            <a:r>
              <a:rPr lang="zh-TW" altLang="en-US" dirty="0"/>
              <a:t> </a:t>
            </a:r>
            <a:r>
              <a:rPr lang="en-US" altLang="zh-TW" dirty="0"/>
              <a:t>of</a:t>
            </a:r>
            <a:r>
              <a:rPr lang="zh-TW" altLang="en-US" dirty="0"/>
              <a:t> </a:t>
            </a:r>
            <a:r>
              <a:rPr lang="en-US" altLang="zh-TW" dirty="0"/>
              <a:t>tissue-specific</a:t>
            </a:r>
            <a:r>
              <a:rPr lang="zh-TW" altLang="en-US" dirty="0"/>
              <a:t> </a:t>
            </a:r>
            <a:r>
              <a:rPr lang="en-US" altLang="zh-TW" dirty="0"/>
              <a:t>distribution</a:t>
            </a:r>
            <a:endParaRPr lang="en-TW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74F5357-92DA-864F-8334-7E94C8C2C5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5531505"/>
              </p:ext>
            </p:extLst>
          </p:nvPr>
        </p:nvGraphicFramePr>
        <p:xfrm>
          <a:off x="1096962" y="2006599"/>
          <a:ext cx="10058400" cy="4125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2267553213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3962124839"/>
                    </a:ext>
                  </a:extLst>
                </a:gridCol>
              </a:tblGrid>
              <a:tr h="467660">
                <a:tc>
                  <a:txBody>
                    <a:bodyPr/>
                    <a:lstStyle/>
                    <a:p>
                      <a:r>
                        <a:rPr lang="en-TW" dirty="0"/>
                        <a:t>Tissue-specific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TW" dirty="0"/>
                        <a:t>No tissue-specific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963477"/>
                  </a:ext>
                </a:extLst>
              </a:tr>
              <a:tr h="210297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TW" dirty="0">
                          <a:solidFill>
                            <a:srgbClr val="FF0000"/>
                          </a:solidFill>
                        </a:rPr>
                        <a:t>Spleen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TW" dirty="0">
                          <a:solidFill>
                            <a:srgbClr val="FF0000"/>
                          </a:solidFill>
                        </a:rPr>
                        <a:t>Testis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TW" dirty="0">
                          <a:solidFill>
                            <a:srgbClr val="FF0000"/>
                          </a:solidFill>
                        </a:rPr>
                        <a:t>Muscle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TW" dirty="0"/>
                        <a:t>Thyroid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TW" dirty="0"/>
                        <a:t>Liver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TW" dirty="0"/>
                        <a:t>Pancreas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TW" dirty="0"/>
                        <a:t>Pituitary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TW" dirty="0"/>
                        <a:t>Nerve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TW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07079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335D77E-F82B-CF45-A5CE-CF0D8791DBB8}"/>
              </a:ext>
            </a:extLst>
          </p:cNvPr>
          <p:cNvSpPr txBox="1"/>
          <p:nvPr/>
        </p:nvSpPr>
        <p:spPr>
          <a:xfrm>
            <a:off x="6311153" y="2617694"/>
            <a:ext cx="22591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Blood vessel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Heart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Uterus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Vagina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Breast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Skin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Salivary gland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Brain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Adrenal gland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Esophagus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Colon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B652C-78BC-CA42-A8E2-DE742536AD3C}"/>
              </a:ext>
            </a:extLst>
          </p:cNvPr>
          <p:cNvSpPr txBox="1"/>
          <p:nvPr/>
        </p:nvSpPr>
        <p:spPr>
          <a:xfrm>
            <a:off x="8570259" y="2617694"/>
            <a:ext cx="22591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Small intestine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Prostate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Blood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Kidney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Cervix uteri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Fallopian tube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Bladder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Adipose tissue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Stomach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Ovary</a:t>
            </a:r>
          </a:p>
        </p:txBody>
      </p:sp>
    </p:spTree>
    <p:extLst>
      <p:ext uri="{BB962C8B-B14F-4D97-AF65-F5344CB8AC3E}">
        <p14:creationId xmlns:p14="http://schemas.microsoft.com/office/powerpoint/2010/main" val="27521878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D991B6-56F6-46D6-9D24-3C4974C5F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PCA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57DAF8-0F4A-4050-A6D5-365ED785C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702955E-DF43-4366-9C57-700C60BE676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48877" y="703244"/>
            <a:ext cx="8511081" cy="5309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704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C852FD-2A36-4B40-83BB-3FEEC0D0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t-SNE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0DB33F-139E-49BE-8FF1-515B217A7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82AF6BB-7B8A-48D5-82D7-276C5652287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4677" y="748348"/>
            <a:ext cx="8158109" cy="519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306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E48160-DE9D-48A3-B6EF-25D5B8857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444782"/>
            <a:ext cx="10058400" cy="1450757"/>
          </a:xfrm>
        </p:spPr>
        <p:txBody>
          <a:bodyPr/>
          <a:lstStyle/>
          <a:p>
            <a:pPr algn="ctr"/>
            <a:r>
              <a:rPr lang="en-US" altLang="zh-TW" dirty="0"/>
              <a:t>Thanks for listening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20A4EF7-2664-4F61-8F86-19A8549E3FF4}"/>
              </a:ext>
            </a:extLst>
          </p:cNvPr>
          <p:cNvSpPr/>
          <p:nvPr/>
        </p:nvSpPr>
        <p:spPr>
          <a:xfrm>
            <a:off x="894522" y="1441174"/>
            <a:ext cx="10465904" cy="5864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6596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15D82E-12B9-435F-BABD-C87423645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56906"/>
          </a:xfrm>
        </p:spPr>
        <p:txBody>
          <a:bodyPr/>
          <a:lstStyle/>
          <a:p>
            <a:r>
              <a:rPr lang="en-US" altLang="zh-TW" dirty="0"/>
              <a:t>Dataset to be used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EBE784-1793-480C-AD17-5B28C12B60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54781EA-7284-42B2-85B6-ABB1E4E53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026" y="3436547"/>
            <a:ext cx="7901388" cy="313130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5774E9D-D395-40EF-B60F-FA8BF62A9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478" y="1395128"/>
            <a:ext cx="4363059" cy="203387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D6A1079-A487-4B6E-92EB-EB01127C0831}"/>
              </a:ext>
            </a:extLst>
          </p:cNvPr>
          <p:cNvSpPr/>
          <p:nvPr/>
        </p:nvSpPr>
        <p:spPr>
          <a:xfrm>
            <a:off x="1443318" y="4461108"/>
            <a:ext cx="7760096" cy="3439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886CB5D-23E7-421C-AC6B-64970DDF174B}"/>
              </a:ext>
            </a:extLst>
          </p:cNvPr>
          <p:cNvSpPr txBox="1"/>
          <p:nvPr/>
        </p:nvSpPr>
        <p:spPr>
          <a:xfrm>
            <a:off x="6154586" y="2271809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The Genotype-Tissue Expression (</a:t>
            </a:r>
            <a:r>
              <a:rPr kumimoji="0" lang="en-US" altLang="zh-TW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GTEx</a:t>
            </a: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)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8478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5EB3DD-E880-4A11-B54A-E6A1D402D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109"/>
            <a:ext cx="10058400" cy="1100119"/>
          </a:xfrm>
        </p:spPr>
        <p:txBody>
          <a:bodyPr/>
          <a:lstStyle/>
          <a:p>
            <a:r>
              <a:rPr lang="zh-TW" altLang="en-US" dirty="0"/>
              <a:t>分析架構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40C258A-944A-4054-B87C-673AC0E49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8C54C6B-424C-4CD8-B19B-98E5115D6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5061" y="1386722"/>
            <a:ext cx="7240619" cy="475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579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41FFA1-AAD2-4DAE-8635-1CB6E7EB5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Data processing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960C84-C544-48FD-BBEC-523267030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02F98D0-3886-43EC-9A28-9B3079401ED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571" y="1845734"/>
            <a:ext cx="7664411" cy="389100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CC45EBA-66C9-4360-AA63-AE36693C78B3}"/>
              </a:ext>
            </a:extLst>
          </p:cNvPr>
          <p:cNvSpPr txBox="1"/>
          <p:nvPr/>
        </p:nvSpPr>
        <p:spPr>
          <a:xfrm>
            <a:off x="9308820" y="3606570"/>
            <a:ext cx="2048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Total: 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30</a:t>
            </a:r>
            <a:r>
              <a:rPr lang="en-US" altLang="zh-TW" dirty="0"/>
              <a:t> tissues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17382</a:t>
            </a:r>
            <a:r>
              <a:rPr lang="en-US" altLang="zh-TW" dirty="0"/>
              <a:t> samples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5821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77B35-83EF-4589-A221-32A791577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31 NPC genes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F073EE-A7A7-4AA3-885D-3D031D894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9264EC4-5D13-48B9-B069-A791E9633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04" y="2386314"/>
            <a:ext cx="10837792" cy="320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13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556059-518B-404E-B05E-AE6A3077D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Normalization</a:t>
            </a:r>
            <a:endParaRPr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C5E9642B-2253-43A8-8159-8B69AB8D3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764406"/>
              </p:ext>
            </p:extLst>
          </p:nvPr>
        </p:nvGraphicFramePr>
        <p:xfrm>
          <a:off x="445274" y="3184765"/>
          <a:ext cx="4488510" cy="19358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0854">
                  <a:extLst>
                    <a:ext uri="{9D8B030D-6E8A-4147-A177-3AD203B41FA5}">
                      <a16:colId xmlns:a16="http://schemas.microsoft.com/office/drawing/2014/main" val="24452893"/>
                    </a:ext>
                  </a:extLst>
                </a:gridCol>
                <a:gridCol w="750897">
                  <a:extLst>
                    <a:ext uri="{9D8B030D-6E8A-4147-A177-3AD203B41FA5}">
                      <a16:colId xmlns:a16="http://schemas.microsoft.com/office/drawing/2014/main" val="1895641928"/>
                    </a:ext>
                  </a:extLst>
                </a:gridCol>
                <a:gridCol w="809957">
                  <a:extLst>
                    <a:ext uri="{9D8B030D-6E8A-4147-A177-3AD203B41FA5}">
                      <a16:colId xmlns:a16="http://schemas.microsoft.com/office/drawing/2014/main" val="2991710229"/>
                    </a:ext>
                  </a:extLst>
                </a:gridCol>
                <a:gridCol w="396541">
                  <a:extLst>
                    <a:ext uri="{9D8B030D-6E8A-4147-A177-3AD203B41FA5}">
                      <a16:colId xmlns:a16="http://schemas.microsoft.com/office/drawing/2014/main" val="1455517316"/>
                    </a:ext>
                  </a:extLst>
                </a:gridCol>
                <a:gridCol w="970261">
                  <a:extLst>
                    <a:ext uri="{9D8B030D-6E8A-4147-A177-3AD203B41FA5}">
                      <a16:colId xmlns:a16="http://schemas.microsoft.com/office/drawing/2014/main" val="482977769"/>
                    </a:ext>
                  </a:extLst>
                </a:gridCol>
              </a:tblGrid>
              <a:tr h="319602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Gene1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Gene2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Gene31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1433427282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Sample 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22.4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21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4.4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3422294779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Sample 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34.9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19.7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1.3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2846455682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1972952270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Sample 17381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51.2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20.1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1.2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2645521632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/>
                        <a:t>Sample 17382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36.7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24.5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5.2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2102576218"/>
                  </a:ext>
                </a:extLst>
              </a:tr>
            </a:tbl>
          </a:graphicData>
        </a:graphic>
      </p:graphicFrame>
      <p:sp>
        <p:nvSpPr>
          <p:cNvPr id="5" name="箭號: 向右 4">
            <a:extLst>
              <a:ext uri="{FF2B5EF4-FFF2-40B4-BE49-F238E27FC236}">
                <a16:creationId xmlns:a16="http://schemas.microsoft.com/office/drawing/2014/main" id="{6D43C337-EA93-469C-B9F7-520518103CE2}"/>
              </a:ext>
            </a:extLst>
          </p:cNvPr>
          <p:cNvSpPr/>
          <p:nvPr/>
        </p:nvSpPr>
        <p:spPr>
          <a:xfrm>
            <a:off x="5137205" y="4152703"/>
            <a:ext cx="1043608" cy="3876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434EAE-9335-44B0-A3E9-61A3AFE7D485}"/>
              </a:ext>
            </a:extLst>
          </p:cNvPr>
          <p:cNvSpPr txBox="1"/>
          <p:nvPr/>
        </p:nvSpPr>
        <p:spPr>
          <a:xfrm>
            <a:off x="4703611" y="3783371"/>
            <a:ext cx="19107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Normalization</a:t>
            </a:r>
            <a:endParaRPr lang="zh-TW" altLang="en-US" dirty="0"/>
          </a:p>
        </p:txBody>
      </p:sp>
      <p:graphicFrame>
        <p:nvGraphicFramePr>
          <p:cNvPr id="8" name="表格 4">
            <a:extLst>
              <a:ext uri="{FF2B5EF4-FFF2-40B4-BE49-F238E27FC236}">
                <a16:creationId xmlns:a16="http://schemas.microsoft.com/office/drawing/2014/main" id="{6B69AF65-6852-412A-BD69-DC8E46FB0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3249964"/>
              </p:ext>
            </p:extLst>
          </p:nvPr>
        </p:nvGraphicFramePr>
        <p:xfrm>
          <a:off x="6384235" y="3184765"/>
          <a:ext cx="4488512" cy="19358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0855">
                  <a:extLst>
                    <a:ext uri="{9D8B030D-6E8A-4147-A177-3AD203B41FA5}">
                      <a16:colId xmlns:a16="http://schemas.microsoft.com/office/drawing/2014/main" val="24452893"/>
                    </a:ext>
                  </a:extLst>
                </a:gridCol>
                <a:gridCol w="750897">
                  <a:extLst>
                    <a:ext uri="{9D8B030D-6E8A-4147-A177-3AD203B41FA5}">
                      <a16:colId xmlns:a16="http://schemas.microsoft.com/office/drawing/2014/main" val="1895641928"/>
                    </a:ext>
                  </a:extLst>
                </a:gridCol>
                <a:gridCol w="809958">
                  <a:extLst>
                    <a:ext uri="{9D8B030D-6E8A-4147-A177-3AD203B41FA5}">
                      <a16:colId xmlns:a16="http://schemas.microsoft.com/office/drawing/2014/main" val="2991710229"/>
                    </a:ext>
                  </a:extLst>
                </a:gridCol>
                <a:gridCol w="396541">
                  <a:extLst>
                    <a:ext uri="{9D8B030D-6E8A-4147-A177-3AD203B41FA5}">
                      <a16:colId xmlns:a16="http://schemas.microsoft.com/office/drawing/2014/main" val="1455517316"/>
                    </a:ext>
                  </a:extLst>
                </a:gridCol>
                <a:gridCol w="970261">
                  <a:extLst>
                    <a:ext uri="{9D8B030D-6E8A-4147-A177-3AD203B41FA5}">
                      <a16:colId xmlns:a16="http://schemas.microsoft.com/office/drawing/2014/main" val="482977769"/>
                    </a:ext>
                  </a:extLst>
                </a:gridCol>
              </a:tblGrid>
              <a:tr h="319602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Gene1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Gene2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Gene31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1433427282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Sample 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0.05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0.047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3422294779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Sample 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0.064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0.036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0.002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2846455682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1972952270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Sample 17381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0.041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0.027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0.005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2645521632"/>
                  </a:ext>
                </a:extLst>
              </a:tr>
              <a:tr h="319602">
                <a:tc>
                  <a:txBody>
                    <a:bodyPr/>
                    <a:lstStyle/>
                    <a:p>
                      <a:r>
                        <a:rPr lang="en-US" altLang="zh-TW" sz="1600"/>
                        <a:t>Sample 17382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0.032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0.032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…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0.001</a:t>
                      </a:r>
                      <a:endParaRPr lang="zh-TW" altLang="en-US" sz="1600" dirty="0"/>
                    </a:p>
                  </a:txBody>
                  <a:tcPr marL="78806" marR="78806" marT="39403" marB="39403"/>
                </a:tc>
                <a:extLst>
                  <a:ext uri="{0D108BD9-81ED-4DB2-BD59-A6C34878D82A}">
                    <a16:rowId xmlns:a16="http://schemas.microsoft.com/office/drawing/2014/main" val="2102576218"/>
                  </a:ext>
                </a:extLst>
              </a:tr>
            </a:tbl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48A0BCA8-3129-4348-8E6D-76457CE5690D}"/>
              </a:ext>
            </a:extLst>
          </p:cNvPr>
          <p:cNvSpPr/>
          <p:nvPr/>
        </p:nvSpPr>
        <p:spPr>
          <a:xfrm>
            <a:off x="7901609" y="3445191"/>
            <a:ext cx="3051313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94793C7-8506-4C92-89CE-FC452DC94F3A}"/>
              </a:ext>
            </a:extLst>
          </p:cNvPr>
          <p:cNvSpPr txBox="1"/>
          <p:nvPr/>
        </p:nvSpPr>
        <p:spPr>
          <a:xfrm>
            <a:off x="10569437" y="3445191"/>
            <a:ext cx="19107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Sum = 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39417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Strategy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Defines who is your neighbors in high-dimensional space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Reconstruction in low-dimensional space</a:t>
            </a:r>
          </a:p>
          <a:p>
            <a:pPr marL="514350" indent="-514350">
              <a:buFont typeface="+mj-lt"/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27047595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537</Words>
  <Application>Microsoft Macintosh PowerPoint</Application>
  <PresentationFormat>Widescreen</PresentationFormat>
  <Paragraphs>172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王漢宗顏楷體繁</vt:lpstr>
      <vt:lpstr>Arial</vt:lpstr>
      <vt:lpstr>Calibri</vt:lpstr>
      <vt:lpstr>Calibri Light</vt:lpstr>
      <vt:lpstr>Cambria Math</vt:lpstr>
      <vt:lpstr>回顧</vt:lpstr>
      <vt:lpstr>資料科學導論期末報告</vt:lpstr>
      <vt:lpstr>Motivations</vt:lpstr>
      <vt:lpstr>Problem Statement</vt:lpstr>
      <vt:lpstr>Dataset to be used</vt:lpstr>
      <vt:lpstr>分析架構</vt:lpstr>
      <vt:lpstr>Data processing</vt:lpstr>
      <vt:lpstr>31 NPC genes</vt:lpstr>
      <vt:lpstr>Normalization</vt:lpstr>
      <vt:lpstr>Strategy</vt:lpstr>
      <vt:lpstr>PowerPoint Presentation</vt:lpstr>
      <vt:lpstr>PowerPoint Presentation</vt:lpstr>
      <vt:lpstr>PowerPoint Presentation</vt:lpstr>
      <vt:lpstr>PowerPoint Presentation</vt:lpstr>
      <vt:lpstr>Uniform Manifold Approximation and Projection (UMAP)</vt:lpstr>
      <vt:lpstr>PowerPoint Presentation</vt:lpstr>
      <vt:lpstr>k-nearest neighbor(KNN) graph construction</vt:lpstr>
      <vt:lpstr>Reconstruction in low-dimensional space</vt:lpstr>
      <vt:lpstr>Binary cross entropy loss</vt:lpstr>
      <vt:lpstr>INTRODUCTION OF HYPERPARAMETERS IN UMAP</vt:lpstr>
      <vt:lpstr>PowerPoint Presentation</vt:lpstr>
      <vt:lpstr>UMAP IMPLEMENTATION AND INTERPRETATION</vt:lpstr>
      <vt:lpstr>PowerPoint Presentation</vt:lpstr>
      <vt:lpstr>PowerPoint Presentation</vt:lpstr>
      <vt:lpstr>Cluster results mapping to tissue classifications</vt:lpstr>
      <vt:lpstr>Cluster results mapping to tissue classifications</vt:lpstr>
      <vt:lpstr>PowerPoint Presentation</vt:lpstr>
      <vt:lpstr>PowerPoint Presentation</vt:lpstr>
      <vt:lpstr>Cluster results mapping to tissue classifications</vt:lpstr>
      <vt:lpstr>Optimized hyperparameters</vt:lpstr>
      <vt:lpstr>Results of tissue-specific distribution</vt:lpstr>
      <vt:lpstr>PCA</vt:lpstr>
      <vt:lpstr>t-SNE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資料科學導論期末報告proposal</dc:title>
  <dc:creator>蔡秉勳</dc:creator>
  <cp:lastModifiedBy>治瑗 周</cp:lastModifiedBy>
  <cp:revision>23</cp:revision>
  <dcterms:created xsi:type="dcterms:W3CDTF">2021-06-07T13:39:44Z</dcterms:created>
  <dcterms:modified xsi:type="dcterms:W3CDTF">2021-06-14T14:02:43Z</dcterms:modified>
</cp:coreProperties>
</file>

<file path=docProps/thumbnail.jpeg>
</file>